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embeddedFontLst>
    <p:embeddedFont>
      <p:font typeface="Impact" panose="020B0806030902050204" pitchFamily="34" charset="0"/>
      <p:regular r:id="rId15"/>
    </p:embeddedFont>
    <p:embeddedFont>
      <p:font typeface="Lato" panose="020F0502020204030203" pitchFamily="34" charset="0"/>
      <p:regular r:id="rId16"/>
      <p:bold r:id="rId17"/>
      <p:italic r:id="rId18"/>
      <p:boldItalic r:id="rId19"/>
    </p:embeddedFont>
    <p:embeddedFont>
      <p:font typeface="Poppins" panose="00000500000000000000" pitchFamily="2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D4F64FD-0BCC-4DF3-8397-AC3E72FCE863}">
  <a:tblStyle styleId="{1D4F64FD-0BCC-4DF3-8397-AC3E72FCE863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31" autoAdjust="0"/>
  </p:normalViewPr>
  <p:slideViewPr>
    <p:cSldViewPr snapToGrid="0">
      <p:cViewPr varScale="1">
        <p:scale>
          <a:sx n="155" d="100"/>
          <a:sy n="155" d="100"/>
        </p:scale>
        <p:origin x="498" y="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4" Type="http://schemas.openxmlformats.org/officeDocument/2006/relationships/image" Target="../media/image24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3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6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 txBox="1"/>
          <p:nvPr/>
        </p:nvSpPr>
        <p:spPr>
          <a:xfrm>
            <a:off x="952500" y="1539329"/>
            <a:ext cx="4732021" cy="16619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i="0" u="none" strike="noStrike" cap="none" dirty="0">
                <a:solidFill>
                  <a:srgbClr val="0F172A"/>
                </a:solidFill>
                <a:latin typeface="+mj-lt"/>
                <a:ea typeface="Poppins"/>
                <a:cs typeface="Poppins"/>
                <a:sym typeface="Poppins"/>
              </a:rPr>
              <a:t>Green Deal </a:t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+mj-lt"/>
                <a:ea typeface="Calibri"/>
                <a:cs typeface="Calibri"/>
                <a:sym typeface="Calibri"/>
              </a:rPr>
            </a:br>
            <a:r>
              <a:rPr lang="en-US" sz="5400" b="1" i="0" u="none" strike="noStrike" cap="none" dirty="0">
                <a:solidFill>
                  <a:srgbClr val="10B981"/>
                </a:solidFill>
                <a:latin typeface="+mj-lt"/>
                <a:ea typeface="Poppins"/>
                <a:cs typeface="Poppins"/>
                <a:sym typeface="Poppins"/>
              </a:rPr>
              <a:t>Kyiv Region</a:t>
            </a:r>
            <a:endParaRPr dirty="0">
              <a:latin typeface="+mj-lt"/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413559" y="3201322"/>
            <a:ext cx="5343300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noProof="0" dirty="0">
                <a:solidFill>
                  <a:srgbClr val="64748B"/>
                </a:solidFill>
                <a:latin typeface="+mj-lt"/>
                <a:ea typeface="Lato Light"/>
                <a:cs typeface="Lato Light"/>
                <a:sym typeface="Lato Light"/>
              </a:rPr>
              <a:t>Енергетична незалежність та декарбонізація через інновації</a:t>
            </a:r>
            <a:endParaRPr lang="uk-UA" b="1" noProof="0" dirty="0">
              <a:latin typeface="+mj-lt"/>
            </a:endParaRPr>
          </a:p>
        </p:txBody>
      </p:sp>
      <p:pic>
        <p:nvPicPr>
          <p:cNvPr id="88" name="Google Shape;88;p13"/>
          <p:cNvPicPr preferRelativeResize="0"/>
          <p:nvPr/>
        </p:nvPicPr>
        <p:blipFill>
          <a:blip r:embed="rId5"/>
          <a:srcRect r="51501"/>
          <a:stretch>
            <a:fillRect/>
          </a:stretch>
        </p:blipFill>
        <p:spPr>
          <a:xfrm>
            <a:off x="6094218" y="0"/>
            <a:ext cx="6097782" cy="6858000"/>
          </a:xfrm>
          <a:prstGeom prst="rect">
            <a:avLst/>
          </a:prstGeom>
        </p:spPr>
      </p:pic>
      <p:sp>
        <p:nvSpPr>
          <p:cNvPr id="89" name="Google Shape;89;p13"/>
          <p:cNvSpPr txBox="1"/>
          <p:nvPr/>
        </p:nvSpPr>
        <p:spPr>
          <a:xfrm>
            <a:off x="1316836" y="4770091"/>
            <a:ext cx="164261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0F172A"/>
                </a:solidFill>
                <a:latin typeface="+mj-lt"/>
                <a:ea typeface="Lato"/>
                <a:cs typeface="Lato"/>
                <a:sym typeface="Lato"/>
              </a:rPr>
              <a:t>ТОВ «ІЗОДРОМ»</a:t>
            </a:r>
            <a:endParaRPr dirty="0">
              <a:latin typeface="+mj-lt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1316836" y="5074891"/>
            <a:ext cx="1642616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475569"/>
                </a:solidFill>
                <a:latin typeface="+mj-lt"/>
                <a:ea typeface="Lato"/>
                <a:cs typeface="Lato"/>
                <a:sym typeface="Lato"/>
              </a:rPr>
              <a:t>Генеральний підрядник</a:t>
            </a:r>
            <a:endParaRPr>
              <a:latin typeface="+mj-lt"/>
            </a:endParaRPr>
          </a:p>
        </p:txBody>
      </p:sp>
      <p:sp>
        <p:nvSpPr>
          <p:cNvPr id="91" name="Google Shape;91;p13"/>
          <p:cNvSpPr txBox="1"/>
          <p:nvPr/>
        </p:nvSpPr>
        <p:spPr>
          <a:xfrm>
            <a:off x="3375786" y="4770091"/>
            <a:ext cx="21727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0F172A"/>
                </a:solidFill>
                <a:latin typeface="+mj-lt"/>
                <a:ea typeface="Lato"/>
                <a:cs typeface="Lato"/>
                <a:sym typeface="Lato"/>
              </a:rPr>
              <a:t>Harvard Marine</a:t>
            </a:r>
            <a:endParaRPr dirty="0">
              <a:latin typeface="+mj-lt"/>
            </a:endParaRPr>
          </a:p>
        </p:txBody>
      </p:sp>
      <p:sp>
        <p:nvSpPr>
          <p:cNvPr id="92" name="Google Shape;92;p13"/>
          <p:cNvSpPr txBox="1"/>
          <p:nvPr/>
        </p:nvSpPr>
        <p:spPr>
          <a:xfrm>
            <a:off x="3375786" y="5074891"/>
            <a:ext cx="2172741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 err="1">
                <a:solidFill>
                  <a:srgbClr val="475569"/>
                </a:solidFill>
                <a:latin typeface="+mj-lt"/>
                <a:ea typeface="Lato"/>
                <a:cs typeface="Lato"/>
                <a:sym typeface="Lato"/>
              </a:rPr>
              <a:t>Науково-виробничий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+mj-lt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+mj-lt"/>
                <a:ea typeface="Lato"/>
                <a:cs typeface="Lato"/>
                <a:sym typeface="Lato"/>
              </a:rPr>
              <a:t>комплекс</a:t>
            </a:r>
            <a:endParaRPr dirty="0">
              <a:latin typeface="+mj-lt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D9CA4D8-74DA-6E04-1DEC-5D41A4781F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7582" y="4874115"/>
            <a:ext cx="481626" cy="48162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1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81750" y="1965870"/>
            <a:ext cx="5048250" cy="381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4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76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4"/>
          <p:cNvSpPr txBox="1"/>
          <p:nvPr/>
        </p:nvSpPr>
        <p:spPr>
          <a:xfrm>
            <a:off x="762000" y="571500"/>
            <a:ext cx="11201400" cy="609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1E293B"/>
                </a:solidFill>
                <a:latin typeface="+mn-lt"/>
                <a:ea typeface="Poppins"/>
                <a:cs typeface="Poppins"/>
                <a:sym typeface="Poppins"/>
              </a:rPr>
              <a:t>45 МВт для </a:t>
            </a:r>
            <a:r>
              <a:rPr lang="en-US" sz="3600" b="1" i="0" u="none" strike="noStrike" cap="none">
                <a:solidFill>
                  <a:srgbClr val="10B981"/>
                </a:solidFill>
                <a:latin typeface="+mn-lt"/>
                <a:ea typeface="Poppins"/>
                <a:cs typeface="Poppins"/>
                <a:sym typeface="Poppins"/>
              </a:rPr>
              <a:t>критичної інфраструктури</a:t>
            </a:r>
            <a:endParaRPr>
              <a:latin typeface="+mn-lt"/>
            </a:endParaRPr>
          </a:p>
        </p:txBody>
      </p:sp>
      <p:sp>
        <p:nvSpPr>
          <p:cNvPr id="101" name="Google Shape;101;p14"/>
          <p:cNvSpPr txBox="1"/>
          <p:nvPr/>
        </p:nvSpPr>
        <p:spPr>
          <a:xfrm>
            <a:off x="762000" y="2156370"/>
            <a:ext cx="5048250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Ми реалізуємо стратегічний проект з розгортання когенераційних потужностей у 4 громадах Київщини.</a:t>
            </a:r>
            <a:endParaRPr>
              <a:latin typeface="+mn-lt"/>
            </a:endParaRPr>
          </a:p>
        </p:txBody>
      </p:sp>
      <p:pic>
        <p:nvPicPr>
          <p:cNvPr id="102" name="Google Shape;102;p14"/>
          <p:cNvPicPr preferRelativeResize="0"/>
          <p:nvPr/>
        </p:nvPicPr>
        <p:blipFill>
          <a:blip r:embed="rId6"/>
          <a:srcRect/>
          <a:stretch/>
        </p:blipFill>
        <p:spPr>
          <a:xfrm>
            <a:off x="6381749" y="2438400"/>
            <a:ext cx="5038726" cy="293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4"/>
          <p:cNvSpPr txBox="1"/>
          <p:nvPr/>
        </p:nvSpPr>
        <p:spPr>
          <a:xfrm>
            <a:off x="1143000" y="2981354"/>
            <a:ext cx="466725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 err="1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Енергостійкість</a:t>
            </a:r>
            <a:r>
              <a:rPr lang="en-US" sz="1500" b="1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: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Резервне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живлення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 </a:t>
            </a:r>
            <a:r>
              <a:rPr lang="en-US" sz="1500" b="1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24/7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.</a:t>
            </a:r>
            <a:endParaRPr dirty="0">
              <a:latin typeface="+mn-lt"/>
            </a:endParaRPr>
          </a:p>
        </p:txBody>
      </p:sp>
      <p:sp>
        <p:nvSpPr>
          <p:cNvPr id="104" name="Google Shape;104;p14"/>
          <p:cNvSpPr txBox="1"/>
          <p:nvPr/>
        </p:nvSpPr>
        <p:spPr>
          <a:xfrm>
            <a:off x="1128414" y="3528208"/>
            <a:ext cx="4681835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 err="1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Зелена</a:t>
            </a:r>
            <a:r>
              <a:rPr lang="en-US" sz="1500" b="1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 </a:t>
            </a:r>
            <a:r>
              <a:rPr lang="en-US" sz="1500" b="1" i="0" u="none" strike="noStrike" cap="none" dirty="0" err="1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угода</a:t>
            </a:r>
            <a:r>
              <a:rPr lang="en-US" sz="1500" b="1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: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Відповідність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стандартам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 EU Green Deal.</a:t>
            </a:r>
            <a:endParaRPr dirty="0">
              <a:latin typeface="+mn-lt"/>
            </a:endParaRPr>
          </a:p>
        </p:txBody>
      </p:sp>
      <p:sp>
        <p:nvSpPr>
          <p:cNvPr id="105" name="Google Shape;105;p14"/>
          <p:cNvSpPr txBox="1"/>
          <p:nvPr/>
        </p:nvSpPr>
        <p:spPr>
          <a:xfrm>
            <a:off x="1131837" y="4320688"/>
            <a:ext cx="4678412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 err="1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Прибутковість</a:t>
            </a:r>
            <a:r>
              <a:rPr lang="en-US" sz="1500" b="1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: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Інтеграція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 з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тепличними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комплексами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+mn-lt"/>
                <a:ea typeface="Lato"/>
                <a:cs typeface="Lato"/>
                <a:sym typeface="Lato"/>
              </a:rPr>
              <a:t>.</a:t>
            </a:r>
            <a:endParaRPr dirty="0">
              <a:latin typeface="+mn-lt"/>
            </a:endParaRPr>
          </a:p>
        </p:txBody>
      </p:sp>
      <p:pic>
        <p:nvPicPr>
          <p:cNvPr id="106" name="Google Shape;106;p14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62000" y="3042195"/>
            <a:ext cx="228600" cy="24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4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62000" y="3604170"/>
            <a:ext cx="228600" cy="24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4" descr="imag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71525" y="4404270"/>
            <a:ext cx="257175" cy="247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oogle Shape;113;p15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2000" y="4384327"/>
            <a:ext cx="10668000" cy="1097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5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2260252"/>
            <a:ext cx="3397299" cy="1647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5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97424" y="2260252"/>
            <a:ext cx="3397299" cy="1647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5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032849" y="2260252"/>
            <a:ext cx="3397299" cy="1647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5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0" y="0"/>
            <a:ext cx="76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15"/>
          <p:cNvSpPr txBox="1"/>
          <p:nvPr/>
        </p:nvSpPr>
        <p:spPr>
          <a:xfrm>
            <a:off x="762000" y="571500"/>
            <a:ext cx="11201400" cy="502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1E293B"/>
                </a:solidFill>
                <a:latin typeface="Poppins"/>
                <a:ea typeface="Poppins"/>
                <a:cs typeface="Poppins"/>
                <a:sym typeface="Poppins"/>
              </a:rPr>
              <a:t>Масштабні </a:t>
            </a:r>
            <a:r>
              <a:rPr lang="en-US" sz="3600" b="1" i="0" u="none" strike="noStrike" cap="none">
                <a:solidFill>
                  <a:srgbClr val="10B981"/>
                </a:solidFill>
                <a:latin typeface="Poppins"/>
                <a:ea typeface="Poppins"/>
                <a:cs typeface="Poppins"/>
                <a:sym typeface="Poppins"/>
              </a:rPr>
              <a:t>економічні переваги</a:t>
            </a:r>
            <a:endParaRPr/>
          </a:p>
        </p:txBody>
      </p:sp>
      <p:sp>
        <p:nvSpPr>
          <p:cNvPr id="120" name="Google Shape;120;p15"/>
          <p:cNvSpPr txBox="1"/>
          <p:nvPr/>
        </p:nvSpPr>
        <p:spPr>
          <a:xfrm>
            <a:off x="1143000" y="4765327"/>
            <a:ext cx="9906000" cy="335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Проект B2B з унікальними продуктами зеленої енергетики, що не мають аналогів у Європі.</a:t>
            </a:r>
            <a:endParaRPr/>
          </a:p>
        </p:txBody>
      </p:sp>
      <p:sp>
        <p:nvSpPr>
          <p:cNvPr id="121" name="Google Shape;121;p15"/>
          <p:cNvSpPr txBox="1"/>
          <p:nvPr/>
        </p:nvSpPr>
        <p:spPr>
          <a:xfrm>
            <a:off x="1047750" y="2546002"/>
            <a:ext cx="2825799" cy="809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€100М</a:t>
            </a:r>
            <a:endParaRPr/>
          </a:p>
        </p:txBody>
      </p:sp>
      <p:sp>
        <p:nvSpPr>
          <p:cNvPr id="122" name="Google Shape;122;p15"/>
          <p:cNvSpPr txBox="1"/>
          <p:nvPr/>
        </p:nvSpPr>
        <p:spPr>
          <a:xfrm>
            <a:off x="1047750" y="3355627"/>
            <a:ext cx="2825799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ЗАГАЛЬНИЙ БЮДЖЕТ</a:t>
            </a:r>
            <a:endParaRPr/>
          </a:p>
        </p:txBody>
      </p:sp>
      <p:sp>
        <p:nvSpPr>
          <p:cNvPr id="123" name="Google Shape;123;p15"/>
          <p:cNvSpPr txBox="1"/>
          <p:nvPr/>
        </p:nvSpPr>
        <p:spPr>
          <a:xfrm>
            <a:off x="4683174" y="2546002"/>
            <a:ext cx="2825799" cy="809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€304М</a:t>
            </a:r>
            <a:endParaRPr/>
          </a:p>
        </p:txBody>
      </p:sp>
      <p:sp>
        <p:nvSpPr>
          <p:cNvPr id="124" name="Google Shape;124;p15"/>
          <p:cNvSpPr txBox="1"/>
          <p:nvPr/>
        </p:nvSpPr>
        <p:spPr>
          <a:xfrm>
            <a:off x="4683174" y="3355627"/>
            <a:ext cx="2825799" cy="219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NPV (10 РОКІВ)</a:t>
            </a:r>
            <a:endParaRPr/>
          </a:p>
        </p:txBody>
      </p:sp>
      <p:sp>
        <p:nvSpPr>
          <p:cNvPr id="125" name="Google Shape;125;p15"/>
          <p:cNvSpPr txBox="1"/>
          <p:nvPr/>
        </p:nvSpPr>
        <p:spPr>
          <a:xfrm>
            <a:off x="8318599" y="2546002"/>
            <a:ext cx="2825799" cy="809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23.8%</a:t>
            </a:r>
            <a:endParaRPr/>
          </a:p>
        </p:txBody>
      </p:sp>
      <p:sp>
        <p:nvSpPr>
          <p:cNvPr id="126" name="Google Shape;126;p15"/>
          <p:cNvSpPr txBox="1"/>
          <p:nvPr/>
        </p:nvSpPr>
        <p:spPr>
          <a:xfrm>
            <a:off x="8318599" y="3355627"/>
            <a:ext cx="2825799" cy="209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EQUITY IRR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1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16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81750" y="1965870"/>
            <a:ext cx="5048250" cy="381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1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000" y="3537495"/>
            <a:ext cx="5048250" cy="758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6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0"/>
            <a:ext cx="76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16"/>
          <p:cNvSpPr txBox="1"/>
          <p:nvPr/>
        </p:nvSpPr>
        <p:spPr>
          <a:xfrm>
            <a:off x="762000" y="571500"/>
            <a:ext cx="11201400" cy="502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1E293B"/>
                </a:solidFill>
                <a:latin typeface="Poppins"/>
                <a:ea typeface="Poppins"/>
                <a:cs typeface="Poppins"/>
                <a:sym typeface="Poppins"/>
              </a:rPr>
              <a:t>Наукове ядро: </a:t>
            </a:r>
            <a:r>
              <a:rPr lang="en-US" sz="3600" b="1" i="0" u="none" strike="noStrike" cap="none">
                <a:solidFill>
                  <a:srgbClr val="10B981"/>
                </a:solidFill>
                <a:latin typeface="Poppins"/>
                <a:ea typeface="Poppins"/>
                <a:cs typeface="Poppins"/>
                <a:sym typeface="Poppins"/>
              </a:rPr>
              <a:t>Метод Властопуло</a:t>
            </a:r>
            <a:endParaRPr/>
          </a:p>
        </p:txBody>
      </p:sp>
      <p:sp>
        <p:nvSpPr>
          <p:cNvPr id="136" name="Google Shape;136;p16"/>
          <p:cNvSpPr txBox="1"/>
          <p:nvPr/>
        </p:nvSpPr>
        <p:spPr>
          <a:xfrm>
            <a:off x="762000" y="1965870"/>
            <a:ext cx="5300662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4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Нерівноважна Термодинаміка</a:t>
            </a:r>
            <a:endParaRPr/>
          </a:p>
        </p:txBody>
      </p:sp>
      <p:sp>
        <p:nvSpPr>
          <p:cNvPr id="137" name="Google Shape;137;p16"/>
          <p:cNvSpPr txBox="1"/>
          <p:nvPr/>
        </p:nvSpPr>
        <p:spPr>
          <a:xfrm>
            <a:off x="762000" y="2432595"/>
            <a:ext cx="504825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Наш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підхід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базується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на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вимірюванні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станів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системи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за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допомогою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матриці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нелінійних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рівнянь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.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Це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дозволяє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досягти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500" b="1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ККД </a:t>
            </a:r>
            <a:r>
              <a:rPr lang="en-US" sz="1500" b="1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понад</a:t>
            </a:r>
            <a:r>
              <a:rPr lang="en-US" sz="1500" b="1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90%</a:t>
            </a:r>
            <a:r>
              <a:rPr lang="en-US" sz="15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dirty="0"/>
          </a:p>
        </p:txBody>
      </p:sp>
      <p:sp>
        <p:nvSpPr>
          <p:cNvPr id="138" name="Google Shape;138;p16"/>
          <p:cNvSpPr txBox="1"/>
          <p:nvPr/>
        </p:nvSpPr>
        <p:spPr>
          <a:xfrm>
            <a:off x="762000" y="4486870"/>
            <a:ext cx="5048250" cy="487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Коефіцієнти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Aᵢⱼ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пов'язують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зміни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екстенсіалів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(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енергія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тепло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)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зі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станами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20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декарбонізації</a:t>
            </a:r>
            <a:r>
              <a:rPr lang="en-US" sz="120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dirty="0"/>
          </a:p>
        </p:txBody>
      </p:sp>
      <p:pic>
        <p:nvPicPr>
          <p:cNvPr id="139" name="Google Shape;139;p16"/>
          <p:cNvPicPr preferRelativeResize="0"/>
          <p:nvPr/>
        </p:nvPicPr>
        <p:blipFill>
          <a:blip r:embed="rId7"/>
          <a:srcRect/>
          <a:stretch/>
        </p:blipFill>
        <p:spPr>
          <a:xfrm>
            <a:off x="6581775" y="2601298"/>
            <a:ext cx="4648200" cy="253744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BF19FE4-C134-8EBF-E728-A2FA036B4542}"/>
              </a:ext>
            </a:extLst>
          </p:cNvPr>
          <p:cNvSpPr txBox="1"/>
          <p:nvPr/>
        </p:nvSpPr>
        <p:spPr>
          <a:xfrm>
            <a:off x="962025" y="3685355"/>
            <a:ext cx="45822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dirty="0">
                <a:latin typeface="+mj-lt"/>
              </a:rPr>
              <a:t>𝑑𝑃</a:t>
            </a:r>
            <a:r>
              <a:rPr lang="en-US" sz="1800" baseline="-25000" dirty="0">
                <a:latin typeface="+mj-lt"/>
              </a:rPr>
              <a:t>1</a:t>
            </a:r>
            <a:r>
              <a:rPr lang="en-US" sz="1800" dirty="0">
                <a:latin typeface="+mj-lt"/>
              </a:rPr>
              <a:t>=</a:t>
            </a:r>
            <a:r>
              <a:rPr lang="ru-RU" sz="1800" dirty="0">
                <a:latin typeface="+mj-lt"/>
              </a:rPr>
              <a:t>𝐴</a:t>
            </a:r>
            <a:r>
              <a:rPr lang="en-US" sz="1800" baseline="-25000" dirty="0">
                <a:latin typeface="+mj-lt"/>
              </a:rPr>
              <a:t>11</a:t>
            </a:r>
            <a:r>
              <a:rPr lang="ru-RU" sz="1800" dirty="0">
                <a:latin typeface="+mj-lt"/>
              </a:rPr>
              <a:t>𝑑𝐸</a:t>
            </a:r>
            <a:r>
              <a:rPr lang="en-US" sz="1800" baseline="-25000" dirty="0">
                <a:latin typeface="+mj-lt"/>
              </a:rPr>
              <a:t>1</a:t>
            </a:r>
            <a:r>
              <a:rPr lang="en-US" sz="1800" dirty="0">
                <a:latin typeface="+mj-lt"/>
              </a:rPr>
              <a:t>+</a:t>
            </a:r>
            <a:r>
              <a:rPr lang="ru-RU" sz="1800" dirty="0">
                <a:latin typeface="+mj-lt"/>
              </a:rPr>
              <a:t>𝐴</a:t>
            </a:r>
            <a:r>
              <a:rPr lang="en-US" sz="1800" baseline="-25000" dirty="0">
                <a:latin typeface="+mj-lt"/>
              </a:rPr>
              <a:t>12</a:t>
            </a:r>
            <a:r>
              <a:rPr lang="ru-RU" sz="1800" dirty="0">
                <a:latin typeface="+mj-lt"/>
              </a:rPr>
              <a:t>𝑑𝐸</a:t>
            </a:r>
            <a:r>
              <a:rPr lang="en-US" sz="1800" baseline="-25000" dirty="0">
                <a:latin typeface="+mj-lt"/>
              </a:rPr>
              <a:t>2</a:t>
            </a:r>
            <a:r>
              <a:rPr lang="en-US" sz="1800" dirty="0">
                <a:latin typeface="+mj-lt"/>
              </a:rPr>
              <a:t>+</a:t>
            </a:r>
            <a:r>
              <a:rPr lang="ru-RU" sz="1800" dirty="0">
                <a:latin typeface="+mj-lt"/>
              </a:rPr>
              <a:t>𝐴</a:t>
            </a:r>
            <a:r>
              <a:rPr lang="en-US" sz="1800" baseline="-25000" dirty="0">
                <a:latin typeface="+mj-lt"/>
              </a:rPr>
              <a:t>13</a:t>
            </a:r>
            <a:r>
              <a:rPr lang="ru-RU" sz="1800" dirty="0">
                <a:latin typeface="+mj-lt"/>
              </a:rPr>
              <a:t>𝑑𝐸</a:t>
            </a:r>
            <a:r>
              <a:rPr lang="en-US" sz="1800" baseline="-25000" dirty="0">
                <a:latin typeface="+mj-lt"/>
              </a:rPr>
              <a:t>3</a:t>
            </a:r>
            <a:r>
              <a:rPr lang="en-US" sz="1800" dirty="0">
                <a:latin typeface="+mj-lt"/>
              </a:rPr>
              <a:t>+</a:t>
            </a:r>
            <a:r>
              <a:rPr lang="ru-RU" sz="1800" dirty="0">
                <a:latin typeface="+mj-lt"/>
              </a:rPr>
              <a:t>𝐴</a:t>
            </a:r>
            <a:r>
              <a:rPr lang="en-US" sz="1800" baseline="-25000" dirty="0">
                <a:latin typeface="+mj-lt"/>
              </a:rPr>
              <a:t>14</a:t>
            </a:r>
            <a:r>
              <a:rPr lang="ru-RU" sz="1800" dirty="0">
                <a:latin typeface="+mj-lt"/>
              </a:rPr>
              <a:t>𝑑𝐸</a:t>
            </a:r>
            <a:r>
              <a:rPr lang="en-US" sz="1800" baseline="-25000" dirty="0">
                <a:latin typeface="+mj-lt"/>
              </a:rPr>
              <a:t>4</a:t>
            </a:r>
            <a:r>
              <a:rPr lang="en-US" sz="1800" dirty="0">
                <a:latin typeface="+mj-lt"/>
              </a:rPr>
              <a:t>+</a:t>
            </a:r>
            <a:r>
              <a:rPr lang="ru-RU" sz="1800" dirty="0">
                <a:latin typeface="+mj-lt"/>
              </a:rPr>
              <a:t>𝐴</a:t>
            </a:r>
            <a:r>
              <a:rPr lang="en-US" sz="1800" baseline="-25000" dirty="0">
                <a:latin typeface="+mj-lt"/>
              </a:rPr>
              <a:t>15</a:t>
            </a:r>
            <a:r>
              <a:rPr lang="ru-RU" sz="1800" dirty="0">
                <a:latin typeface="+mj-lt"/>
              </a:rPr>
              <a:t>𝑑𝐸</a:t>
            </a:r>
            <a:r>
              <a:rPr lang="en-US" sz="1800" baseline="-25000" dirty="0">
                <a:latin typeface="+mj-lt"/>
              </a:rPr>
              <a:t>5</a:t>
            </a:r>
            <a:endParaRPr lang="uk-UA" sz="1800" baseline="-25000" dirty="0">
              <a:latin typeface="+mj-l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17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17"/>
          <p:cNvSpPr txBox="1"/>
          <p:nvPr/>
        </p:nvSpPr>
        <p:spPr>
          <a:xfrm>
            <a:off x="762000" y="1068734"/>
            <a:ext cx="4800600" cy="1005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1E293B"/>
                </a:solidFill>
                <a:latin typeface="Poppins"/>
                <a:ea typeface="Poppins"/>
                <a:cs typeface="Poppins"/>
                <a:sym typeface="Poppins"/>
              </a:rPr>
              <a:t>Теплиці </a:t>
            </a:r>
            <a:r>
              <a:rPr lang="en-US" sz="3600" b="1" i="0" u="none" strike="noStrike" cap="none">
                <a:solidFill>
                  <a:srgbClr val="10B981"/>
                </a:solidFill>
                <a:latin typeface="Poppins"/>
                <a:ea typeface="Poppins"/>
                <a:cs typeface="Poppins"/>
                <a:sym typeface="Poppins"/>
              </a:rPr>
              <a:t>Майбутнього</a:t>
            </a:r>
            <a:endParaRPr/>
          </a:p>
        </p:txBody>
      </p:sp>
      <p:sp>
        <p:nvSpPr>
          <p:cNvPr id="147" name="Google Shape;147;p17"/>
          <p:cNvSpPr txBox="1"/>
          <p:nvPr/>
        </p:nvSpPr>
        <p:spPr>
          <a:xfrm>
            <a:off x="762000" y="2646015"/>
            <a:ext cx="45720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Замість викидів у повітря, ми спрямовуємо зріджений CO₂ безпосередньо до агрокомплексів громад.</a:t>
            </a:r>
            <a:endParaRPr/>
          </a:p>
        </p:txBody>
      </p:sp>
      <p:pic>
        <p:nvPicPr>
          <p:cNvPr id="148" name="Google Shape;148;p17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7"/>
          <p:cNvSpPr txBox="1"/>
          <p:nvPr/>
        </p:nvSpPr>
        <p:spPr>
          <a:xfrm>
            <a:off x="762000" y="4227165"/>
            <a:ext cx="45720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Результат:</a:t>
            </a:r>
            <a:endParaRPr/>
          </a:p>
        </p:txBody>
      </p:sp>
      <p:sp>
        <p:nvSpPr>
          <p:cNvPr id="150" name="Google Shape;150;p17"/>
          <p:cNvSpPr txBox="1"/>
          <p:nvPr/>
        </p:nvSpPr>
        <p:spPr>
          <a:xfrm>
            <a:off x="838200" y="4722465"/>
            <a:ext cx="1143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•</a:t>
            </a:r>
            <a:endParaRPr/>
          </a:p>
        </p:txBody>
      </p:sp>
      <p:sp>
        <p:nvSpPr>
          <p:cNvPr id="151" name="Google Shape;151;p17"/>
          <p:cNvSpPr txBox="1"/>
          <p:nvPr/>
        </p:nvSpPr>
        <p:spPr>
          <a:xfrm>
            <a:off x="952500" y="4722465"/>
            <a:ext cx="43815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Підвищення врожайності на 35%</a:t>
            </a:r>
            <a:endParaRPr/>
          </a:p>
        </p:txBody>
      </p:sp>
      <p:sp>
        <p:nvSpPr>
          <p:cNvPr id="152" name="Google Shape;152;p17"/>
          <p:cNvSpPr txBox="1"/>
          <p:nvPr/>
        </p:nvSpPr>
        <p:spPr>
          <a:xfrm>
            <a:off x="838200" y="5027265"/>
            <a:ext cx="1143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•</a:t>
            </a:r>
            <a:endParaRPr/>
          </a:p>
        </p:txBody>
      </p:sp>
      <p:sp>
        <p:nvSpPr>
          <p:cNvPr id="153" name="Google Shape;153;p17"/>
          <p:cNvSpPr txBox="1"/>
          <p:nvPr/>
        </p:nvSpPr>
        <p:spPr>
          <a:xfrm>
            <a:off x="952500" y="5027265"/>
            <a:ext cx="43815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Повна утилізація продуктів згоряння</a:t>
            </a:r>
            <a:endParaRPr/>
          </a:p>
        </p:txBody>
      </p:sp>
      <p:sp>
        <p:nvSpPr>
          <p:cNvPr id="154" name="Google Shape;154;p17"/>
          <p:cNvSpPr txBox="1"/>
          <p:nvPr/>
        </p:nvSpPr>
        <p:spPr>
          <a:xfrm>
            <a:off x="838200" y="5332065"/>
            <a:ext cx="1143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•</a:t>
            </a:r>
            <a:endParaRPr/>
          </a:p>
        </p:txBody>
      </p:sp>
      <p:sp>
        <p:nvSpPr>
          <p:cNvPr id="155" name="Google Shape;155;p17"/>
          <p:cNvSpPr txBox="1"/>
          <p:nvPr/>
        </p:nvSpPr>
        <p:spPr>
          <a:xfrm>
            <a:off x="952500" y="5332065"/>
            <a:ext cx="43815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30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Створення нових робочих місць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18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18"/>
          <p:cNvPicPr preferRelativeResize="0"/>
          <p:nvPr/>
        </p:nvPicPr>
        <p:blipFill>
          <a:blip r:embed="rId4"/>
          <a:srcRect/>
          <a:stretch/>
        </p:blipFill>
        <p:spPr>
          <a:xfrm>
            <a:off x="762000" y="2494075"/>
            <a:ext cx="5048250" cy="2753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18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76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8"/>
          <p:cNvSpPr txBox="1"/>
          <p:nvPr/>
        </p:nvSpPr>
        <p:spPr>
          <a:xfrm>
            <a:off x="762000" y="571500"/>
            <a:ext cx="11201400" cy="502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1E293B"/>
                </a:solidFill>
                <a:latin typeface="Poppins"/>
                <a:ea typeface="Poppins"/>
                <a:cs typeface="Poppins"/>
                <a:sym typeface="Poppins"/>
              </a:rPr>
              <a:t>Цифрова </a:t>
            </a:r>
            <a:r>
              <a:rPr lang="en-US" sz="3600" b="1" i="0" u="none" strike="noStrike" cap="none">
                <a:solidFill>
                  <a:srgbClr val="10B981"/>
                </a:solidFill>
                <a:latin typeface="Poppins"/>
                <a:ea typeface="Poppins"/>
                <a:cs typeface="Poppins"/>
                <a:sym typeface="Poppins"/>
              </a:rPr>
              <a:t>прозорість 24/7</a:t>
            </a:r>
            <a:endParaRPr/>
          </a:p>
        </p:txBody>
      </p:sp>
      <p:sp>
        <p:nvSpPr>
          <p:cNvPr id="165" name="Google Shape;165;p18"/>
          <p:cNvSpPr txBox="1"/>
          <p:nvPr/>
        </p:nvSpPr>
        <p:spPr>
          <a:xfrm>
            <a:off x="6381750" y="1965870"/>
            <a:ext cx="5300662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4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Стенд моніторингу</a:t>
            </a:r>
            <a:endParaRPr/>
          </a:p>
        </p:txBody>
      </p:sp>
      <p:sp>
        <p:nvSpPr>
          <p:cNvPr id="166" name="Google Shape;166;p18"/>
          <p:cNvSpPr txBox="1"/>
          <p:nvPr/>
        </p:nvSpPr>
        <p:spPr>
          <a:xfrm>
            <a:off x="6381750" y="2432595"/>
            <a:ext cx="504825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Ми виводимо показники декарбонізації на публічний сайт сервісної компанії. Кожен громадянин та інвестор бачить реальний ефект у реальному часі.</a:t>
            </a:r>
            <a:endParaRPr/>
          </a:p>
        </p:txBody>
      </p:sp>
      <p:sp>
        <p:nvSpPr>
          <p:cNvPr id="167" name="Google Shape;167;p18"/>
          <p:cNvSpPr txBox="1"/>
          <p:nvPr/>
        </p:nvSpPr>
        <p:spPr>
          <a:xfrm>
            <a:off x="6553200" y="3632745"/>
            <a:ext cx="2257425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CO₂ Intensity</a:t>
            </a:r>
            <a:endParaRPr/>
          </a:p>
        </p:txBody>
      </p:sp>
      <p:sp>
        <p:nvSpPr>
          <p:cNvPr id="168" name="Google Shape;168;p18"/>
          <p:cNvSpPr txBox="1"/>
          <p:nvPr/>
        </p:nvSpPr>
        <p:spPr>
          <a:xfrm>
            <a:off x="6553200" y="4089945"/>
            <a:ext cx="2257425" cy="243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г CO₂/кВт·год</a:t>
            </a:r>
            <a:endParaRPr/>
          </a:p>
        </p:txBody>
      </p:sp>
      <p:sp>
        <p:nvSpPr>
          <p:cNvPr id="169" name="Google Shape;169;p18"/>
          <p:cNvSpPr txBox="1"/>
          <p:nvPr/>
        </p:nvSpPr>
        <p:spPr>
          <a:xfrm>
            <a:off x="9172575" y="3632745"/>
            <a:ext cx="2257425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CCS Level</a:t>
            </a:r>
            <a:endParaRPr/>
          </a:p>
        </p:txBody>
      </p:sp>
      <p:sp>
        <p:nvSpPr>
          <p:cNvPr id="170" name="Google Shape;170;p18"/>
          <p:cNvSpPr txBox="1"/>
          <p:nvPr/>
        </p:nvSpPr>
        <p:spPr>
          <a:xfrm>
            <a:off x="9172575" y="4089945"/>
            <a:ext cx="2257425" cy="243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% уловлювання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Google Shape;175;p19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19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6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9"/>
          <p:cNvSpPr txBox="1"/>
          <p:nvPr/>
        </p:nvSpPr>
        <p:spPr>
          <a:xfrm>
            <a:off x="762000" y="571500"/>
            <a:ext cx="11201400" cy="502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1E293B"/>
                </a:solidFill>
                <a:latin typeface="Poppins"/>
                <a:ea typeface="Poppins"/>
                <a:cs typeface="Poppins"/>
                <a:sym typeface="Poppins"/>
              </a:rPr>
              <a:t>Цільові </a:t>
            </a:r>
            <a:r>
              <a:rPr lang="en-US" sz="3600" b="1" i="0" u="none" strike="noStrike" cap="none">
                <a:solidFill>
                  <a:srgbClr val="10B981"/>
                </a:solidFill>
                <a:latin typeface="Poppins"/>
                <a:ea typeface="Poppins"/>
                <a:cs typeface="Poppins"/>
                <a:sym typeface="Poppins"/>
              </a:rPr>
              <a:t>KPI декарбонізації</a:t>
            </a:r>
            <a:endParaRPr/>
          </a:p>
        </p:txBody>
      </p:sp>
      <p:graphicFrame>
        <p:nvGraphicFramePr>
          <p:cNvPr id="178" name="Google Shape;178;p19"/>
          <p:cNvGraphicFramePr/>
          <p:nvPr/>
        </p:nvGraphicFramePr>
        <p:xfrm>
          <a:off x="762000" y="2489745"/>
          <a:ext cx="10648975" cy="2762250"/>
        </p:xfrm>
        <a:graphic>
          <a:graphicData uri="http://schemas.openxmlformats.org/drawingml/2006/table">
            <a:tbl>
              <a:tblPr firstRow="1" bandRow="1">
                <a:noFill/>
                <a:tableStyleId>{1D4F64FD-0BCC-4DF3-8397-AC3E72FCE863}</a:tableStyleId>
              </a:tblPr>
              <a:tblGrid>
                <a:gridCol w="2334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41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72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524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334155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Параметр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334155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Цільовий показник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334155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Вплив на інвестиції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1F5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Загальний ККД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Понад 90% (електрика + тепло)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Зниження OPEX на 15%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Рівень CCS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Зрідження до 2 кг CO₂ на 1 м³ газу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Додатковий дохід від агросектору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Автоматизація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100% SMART-модулі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Відповідність вимогам ЄБРР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24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cap="none">
                          <a:solidFill>
                            <a:srgbClr val="000000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Carbon Intensity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Мінімально можливі значення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cap="none">
                          <a:solidFill>
                            <a:srgbClr val="000000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Отримання Carbon Credits</a:t>
                      </a:r>
                      <a:endParaRPr/>
                    </a:p>
                  </a:txBody>
                  <a:tcPr marL="63500" marR="63500" marT="25400" marB="254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9" name="Google Shape;179;p19"/>
          <p:cNvSpPr/>
          <p:nvPr/>
        </p:nvSpPr>
        <p:spPr>
          <a:xfrm>
            <a:off x="771525" y="3604170"/>
            <a:ext cx="2334964" cy="952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9"/>
          <p:cNvSpPr/>
          <p:nvPr/>
        </p:nvSpPr>
        <p:spPr>
          <a:xfrm>
            <a:off x="3106489" y="3604170"/>
            <a:ext cx="4141142" cy="952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9"/>
          <p:cNvSpPr/>
          <p:nvPr/>
        </p:nvSpPr>
        <p:spPr>
          <a:xfrm>
            <a:off x="7247632" y="3604170"/>
            <a:ext cx="4172842" cy="952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9"/>
          <p:cNvSpPr/>
          <p:nvPr/>
        </p:nvSpPr>
        <p:spPr>
          <a:xfrm>
            <a:off x="771525" y="4147095"/>
            <a:ext cx="2334964" cy="952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9"/>
          <p:cNvSpPr/>
          <p:nvPr/>
        </p:nvSpPr>
        <p:spPr>
          <a:xfrm>
            <a:off x="3106489" y="4147095"/>
            <a:ext cx="4141142" cy="952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9"/>
          <p:cNvSpPr/>
          <p:nvPr/>
        </p:nvSpPr>
        <p:spPr>
          <a:xfrm>
            <a:off x="7247632" y="4147095"/>
            <a:ext cx="4172842" cy="952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9"/>
          <p:cNvSpPr/>
          <p:nvPr/>
        </p:nvSpPr>
        <p:spPr>
          <a:xfrm>
            <a:off x="771525" y="4690020"/>
            <a:ext cx="2334964" cy="952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9"/>
          <p:cNvSpPr/>
          <p:nvPr/>
        </p:nvSpPr>
        <p:spPr>
          <a:xfrm>
            <a:off x="3106489" y="4690020"/>
            <a:ext cx="4141142" cy="952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9"/>
          <p:cNvSpPr/>
          <p:nvPr/>
        </p:nvSpPr>
        <p:spPr>
          <a:xfrm>
            <a:off x="7247632" y="4690020"/>
            <a:ext cx="4172842" cy="952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9"/>
          <p:cNvSpPr/>
          <p:nvPr/>
        </p:nvSpPr>
        <p:spPr>
          <a:xfrm>
            <a:off x="771525" y="5232945"/>
            <a:ext cx="2334964" cy="952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9"/>
          <p:cNvSpPr/>
          <p:nvPr/>
        </p:nvSpPr>
        <p:spPr>
          <a:xfrm>
            <a:off x="3106489" y="5232945"/>
            <a:ext cx="4141142" cy="952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19"/>
          <p:cNvSpPr/>
          <p:nvPr/>
        </p:nvSpPr>
        <p:spPr>
          <a:xfrm>
            <a:off x="7247632" y="5232945"/>
            <a:ext cx="4172842" cy="952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20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20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6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0"/>
          <p:cNvSpPr txBox="1"/>
          <p:nvPr/>
        </p:nvSpPr>
        <p:spPr>
          <a:xfrm>
            <a:off x="762000" y="571500"/>
            <a:ext cx="11201400" cy="502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1E293B"/>
                </a:solidFill>
                <a:latin typeface="Poppins"/>
                <a:ea typeface="Poppins"/>
                <a:cs typeface="Poppins"/>
                <a:sym typeface="Poppins"/>
              </a:rPr>
              <a:t>Дорожня карта </a:t>
            </a:r>
            <a:r>
              <a:rPr lang="en-US" sz="3600" b="1" i="0" u="none" strike="noStrike" cap="none">
                <a:solidFill>
                  <a:srgbClr val="10B981"/>
                </a:solidFill>
                <a:latin typeface="Poppins"/>
                <a:ea typeface="Poppins"/>
                <a:cs typeface="Poppins"/>
                <a:sym typeface="Poppins"/>
              </a:rPr>
              <a:t>розгортання</a:t>
            </a:r>
            <a:endParaRPr/>
          </a:p>
        </p:txBody>
      </p:sp>
      <p:sp>
        <p:nvSpPr>
          <p:cNvPr id="198" name="Google Shape;198;p20"/>
          <p:cNvSpPr/>
          <p:nvPr/>
        </p:nvSpPr>
        <p:spPr>
          <a:xfrm>
            <a:off x="762000" y="3542258"/>
            <a:ext cx="10668000" cy="38100"/>
          </a:xfrm>
          <a:prstGeom prst="rect">
            <a:avLst/>
          </a:prstGeom>
          <a:solidFill>
            <a:srgbClr val="E2E8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20"/>
          <p:cNvSpPr txBox="1"/>
          <p:nvPr/>
        </p:nvSpPr>
        <p:spPr>
          <a:xfrm>
            <a:off x="703328" y="3580358"/>
            <a:ext cx="2464214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4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2026 (Кв. 1-2)</a:t>
            </a:r>
            <a:endParaRPr/>
          </a:p>
        </p:txBody>
      </p:sp>
      <p:sp>
        <p:nvSpPr>
          <p:cNvPr id="200" name="Google Shape;200;p20"/>
          <p:cNvSpPr txBox="1"/>
          <p:nvPr/>
        </p:nvSpPr>
        <p:spPr>
          <a:xfrm>
            <a:off x="762000" y="4047083"/>
            <a:ext cx="2346870" cy="60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ТЕО, проектування та патентування систем CO₂</a:t>
            </a:r>
            <a:endParaRPr/>
          </a:p>
        </p:txBody>
      </p:sp>
      <p:sp>
        <p:nvSpPr>
          <p:cNvPr id="201" name="Google Shape;201;p20"/>
          <p:cNvSpPr txBox="1"/>
          <p:nvPr/>
        </p:nvSpPr>
        <p:spPr>
          <a:xfrm>
            <a:off x="3477037" y="3580358"/>
            <a:ext cx="2464214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4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2026 (Кв. 3-4)</a:t>
            </a:r>
            <a:endParaRPr/>
          </a:p>
        </p:txBody>
      </p:sp>
      <p:sp>
        <p:nvSpPr>
          <p:cNvPr id="202" name="Google Shape;202;p20"/>
          <p:cNvSpPr txBox="1"/>
          <p:nvPr/>
        </p:nvSpPr>
        <p:spPr>
          <a:xfrm>
            <a:off x="3535709" y="4047083"/>
            <a:ext cx="234687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Виготовлення блоків моніторингу та закупівля КДУ</a:t>
            </a:r>
            <a:endParaRPr/>
          </a:p>
        </p:txBody>
      </p:sp>
      <p:sp>
        <p:nvSpPr>
          <p:cNvPr id="203" name="Google Shape;203;p20"/>
          <p:cNvSpPr txBox="1"/>
          <p:nvPr/>
        </p:nvSpPr>
        <p:spPr>
          <a:xfrm>
            <a:off x="6250747" y="3580358"/>
            <a:ext cx="2464214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4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2027</a:t>
            </a:r>
            <a:endParaRPr/>
          </a:p>
        </p:txBody>
      </p:sp>
      <p:sp>
        <p:nvSpPr>
          <p:cNvPr id="204" name="Google Shape;204;p20"/>
          <p:cNvSpPr txBox="1"/>
          <p:nvPr/>
        </p:nvSpPr>
        <p:spPr>
          <a:xfrm>
            <a:off x="6309419" y="4047083"/>
            <a:ext cx="234687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Будівництво інфраструктури та інсталяція систем</a:t>
            </a:r>
            <a:endParaRPr/>
          </a:p>
        </p:txBody>
      </p:sp>
      <p:sp>
        <p:nvSpPr>
          <p:cNvPr id="205" name="Google Shape;205;p20"/>
          <p:cNvSpPr txBox="1"/>
          <p:nvPr/>
        </p:nvSpPr>
        <p:spPr>
          <a:xfrm>
            <a:off x="9024457" y="3580358"/>
            <a:ext cx="2464214" cy="2762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4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2028</a:t>
            </a:r>
            <a:endParaRPr/>
          </a:p>
        </p:txBody>
      </p:sp>
      <p:sp>
        <p:nvSpPr>
          <p:cNvPr id="206" name="Google Shape;206;p20"/>
          <p:cNvSpPr txBox="1"/>
          <p:nvPr/>
        </p:nvSpPr>
        <p:spPr>
          <a:xfrm>
            <a:off x="9083129" y="4047083"/>
            <a:ext cx="2346870" cy="60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Повний запуск та масштабування в Європі</a:t>
            </a:r>
            <a:endParaRPr/>
          </a:p>
        </p:txBody>
      </p:sp>
      <p:sp>
        <p:nvSpPr>
          <p:cNvPr id="207" name="Google Shape;207;p20"/>
          <p:cNvSpPr/>
          <p:nvPr/>
        </p:nvSpPr>
        <p:spPr>
          <a:xfrm>
            <a:off x="1821060" y="3066008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10B981"/>
          </a:solidFill>
          <a:ln w="476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20"/>
          <p:cNvSpPr/>
          <p:nvPr/>
        </p:nvSpPr>
        <p:spPr>
          <a:xfrm>
            <a:off x="4594770" y="3066008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10B981"/>
          </a:solidFill>
          <a:ln w="476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20"/>
          <p:cNvSpPr/>
          <p:nvPr/>
        </p:nvSpPr>
        <p:spPr>
          <a:xfrm>
            <a:off x="7368480" y="3066008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10B981"/>
          </a:solidFill>
          <a:ln w="476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0"/>
          <p:cNvSpPr/>
          <p:nvPr/>
        </p:nvSpPr>
        <p:spPr>
          <a:xfrm>
            <a:off x="10142190" y="3066008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10B981"/>
          </a:solidFill>
          <a:ln w="476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Google Shape;215;p21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21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2000" y="2380208"/>
            <a:ext cx="5048250" cy="298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21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81750" y="2380208"/>
            <a:ext cx="5048250" cy="298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21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0" y="0"/>
            <a:ext cx="76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21"/>
          <p:cNvSpPr txBox="1"/>
          <p:nvPr/>
        </p:nvSpPr>
        <p:spPr>
          <a:xfrm>
            <a:off x="762000" y="571500"/>
            <a:ext cx="11201400" cy="502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1E293B"/>
                </a:solidFill>
                <a:latin typeface="Poppins"/>
                <a:ea typeface="Poppins"/>
                <a:cs typeface="Poppins"/>
                <a:sym typeface="Poppins"/>
              </a:rPr>
              <a:t>Альянс </a:t>
            </a:r>
            <a:r>
              <a:rPr lang="en-US" sz="3600" b="1" i="0" u="none" strike="noStrike" cap="none">
                <a:solidFill>
                  <a:srgbClr val="10B981"/>
                </a:solidFill>
                <a:latin typeface="Poppins"/>
                <a:ea typeface="Poppins"/>
                <a:cs typeface="Poppins"/>
                <a:sym typeface="Poppins"/>
              </a:rPr>
              <a:t>досвіду та інновацій</a:t>
            </a:r>
            <a:endParaRPr/>
          </a:p>
        </p:txBody>
      </p:sp>
      <p:pic>
        <p:nvPicPr>
          <p:cNvPr id="220" name="Google Shape;220;p21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52525" y="2770733"/>
            <a:ext cx="428625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21"/>
          <p:cNvSpPr txBox="1"/>
          <p:nvPr/>
        </p:nvSpPr>
        <p:spPr>
          <a:xfrm>
            <a:off x="1152525" y="3342233"/>
            <a:ext cx="4480560" cy="33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IZODROM LCC</a:t>
            </a:r>
            <a:endParaRPr/>
          </a:p>
        </p:txBody>
      </p:sp>
      <p:sp>
        <p:nvSpPr>
          <p:cNvPr id="222" name="Google Shape;222;p21"/>
          <p:cNvSpPr txBox="1"/>
          <p:nvPr/>
        </p:nvSpPr>
        <p:spPr>
          <a:xfrm>
            <a:off x="1152525" y="3866108"/>
            <a:ext cx="42672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Провідна компанія на ринку з 1970 року. Понад 600 впроваджених проектів у металургії та енергетиці.</a:t>
            </a:r>
            <a:endParaRPr/>
          </a:p>
        </p:txBody>
      </p:sp>
      <p:pic>
        <p:nvPicPr>
          <p:cNvPr id="223" name="Google Shape;223;p21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72275" y="2770733"/>
            <a:ext cx="381000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21"/>
          <p:cNvSpPr txBox="1"/>
          <p:nvPr/>
        </p:nvSpPr>
        <p:spPr>
          <a:xfrm>
            <a:off x="6772275" y="3342233"/>
            <a:ext cx="4480560" cy="33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Harvard Marine</a:t>
            </a:r>
            <a:endParaRPr/>
          </a:p>
        </p:txBody>
      </p:sp>
      <p:sp>
        <p:nvSpPr>
          <p:cNvPr id="225" name="Google Shape;225;p21"/>
          <p:cNvSpPr txBox="1"/>
          <p:nvPr/>
        </p:nvSpPr>
        <p:spPr>
          <a:xfrm>
            <a:off x="6772275" y="3866108"/>
            <a:ext cx="42672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Науковий партнер. Патенти в UA, EU та Китаї. Спеціалізація на нерівноважних термодинамічних системах.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2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22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2000" y="2380208"/>
            <a:ext cx="3365450" cy="298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22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13200" y="2380208"/>
            <a:ext cx="3365450" cy="298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2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064400" y="2380208"/>
            <a:ext cx="3365599" cy="2981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22" descr="image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0" y="0"/>
            <a:ext cx="76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5" name="Google Shape;235;p22"/>
          <p:cNvSpPr txBox="1"/>
          <p:nvPr/>
        </p:nvSpPr>
        <p:spPr>
          <a:xfrm>
            <a:off x="762000" y="571500"/>
            <a:ext cx="11201400" cy="5028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7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1E293B"/>
                </a:solidFill>
                <a:latin typeface="Poppins"/>
                <a:ea typeface="Poppins"/>
                <a:cs typeface="Poppins"/>
                <a:sym typeface="Poppins"/>
              </a:rPr>
              <a:t>Чому варто </a:t>
            </a:r>
            <a:r>
              <a:rPr lang="en-US" sz="3600" b="1" i="0" u="none" strike="noStrike" cap="none">
                <a:solidFill>
                  <a:srgbClr val="10B981"/>
                </a:solidFill>
                <a:latin typeface="Poppins"/>
                <a:ea typeface="Poppins"/>
                <a:cs typeface="Poppins"/>
                <a:sym typeface="Poppins"/>
              </a:rPr>
              <a:t>інвестувати зараз?</a:t>
            </a:r>
            <a:endParaRPr/>
          </a:p>
        </p:txBody>
      </p:sp>
      <p:pic>
        <p:nvPicPr>
          <p:cNvPr id="236" name="Google Shape;236;p22" descr="image.png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52525" y="2770733"/>
            <a:ext cx="381000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22"/>
          <p:cNvSpPr txBox="1"/>
          <p:nvPr/>
        </p:nvSpPr>
        <p:spPr>
          <a:xfrm>
            <a:off x="1152525" y="3342233"/>
            <a:ext cx="2713620" cy="33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Енергобезпека</a:t>
            </a:r>
            <a:endParaRPr/>
          </a:p>
        </p:txBody>
      </p:sp>
      <p:sp>
        <p:nvSpPr>
          <p:cNvPr id="238" name="Google Shape;238;p22"/>
          <p:cNvSpPr txBox="1"/>
          <p:nvPr/>
        </p:nvSpPr>
        <p:spPr>
          <a:xfrm>
            <a:off x="1152525" y="3866108"/>
            <a:ext cx="258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Вирішуємо критичну проблему резервного живлення громад Київщини.</a:t>
            </a:r>
            <a:endParaRPr/>
          </a:p>
        </p:txBody>
      </p:sp>
      <p:pic>
        <p:nvPicPr>
          <p:cNvPr id="239" name="Google Shape;239;p22" descr="image.png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4803725" y="2770733"/>
            <a:ext cx="238125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22"/>
          <p:cNvSpPr txBox="1"/>
          <p:nvPr/>
        </p:nvSpPr>
        <p:spPr>
          <a:xfrm>
            <a:off x="4803725" y="3342233"/>
            <a:ext cx="2713620" cy="33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Пільговий газ</a:t>
            </a:r>
            <a:endParaRPr/>
          </a:p>
        </p:txBody>
      </p:sp>
      <p:sp>
        <p:nvSpPr>
          <p:cNvPr id="241" name="Google Shape;241;p22"/>
          <p:cNvSpPr txBox="1"/>
          <p:nvPr/>
        </p:nvSpPr>
        <p:spPr>
          <a:xfrm>
            <a:off x="4803725" y="3866108"/>
            <a:ext cx="2584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Уряд зафіксував пільгову ціну на газ для КДУ до грудня 2026 року.</a:t>
            </a:r>
            <a:endParaRPr/>
          </a:p>
        </p:txBody>
      </p:sp>
      <p:pic>
        <p:nvPicPr>
          <p:cNvPr id="242" name="Google Shape;242;p22" descr="image.png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8454925" y="2770733"/>
            <a:ext cx="428625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22"/>
          <p:cNvSpPr txBox="1"/>
          <p:nvPr/>
        </p:nvSpPr>
        <p:spPr>
          <a:xfrm>
            <a:off x="8454925" y="3342233"/>
            <a:ext cx="2713776" cy="33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Масштабованість</a:t>
            </a:r>
            <a:endParaRPr/>
          </a:p>
        </p:txBody>
      </p:sp>
      <p:sp>
        <p:nvSpPr>
          <p:cNvPr id="244" name="Google Shape;244;p22"/>
          <p:cNvSpPr txBox="1"/>
          <p:nvPr/>
        </p:nvSpPr>
        <p:spPr>
          <a:xfrm>
            <a:off x="8454925" y="3866108"/>
            <a:ext cx="2584549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Можливість масштабування систем зрідження СО₂ на весь ринок ЄС.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23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39778" y="4260502"/>
            <a:ext cx="4312294" cy="666750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2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01AC3D9-4CB4-9290-C08C-9DE9336BC3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51" name="Google Shape;251;p23"/>
          <p:cNvSpPr txBox="1"/>
          <p:nvPr/>
        </p:nvSpPr>
        <p:spPr>
          <a:xfrm>
            <a:off x="855739" y="2635082"/>
            <a:ext cx="10480372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Poppins"/>
                <a:cs typeface="Poppins"/>
                <a:sym typeface="Poppins"/>
              </a:rPr>
              <a:t>Будуємо</a:t>
            </a:r>
            <a:r>
              <a:rPr lang="en-US" sz="4800" b="1" i="0" u="none" strike="noStrike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Poppins"/>
                <a:cs typeface="Poppins"/>
                <a:sym typeface="Poppins"/>
              </a:rPr>
              <a:t> </a:t>
            </a:r>
            <a:r>
              <a:rPr lang="en-US" sz="48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Poppins"/>
                <a:cs typeface="Poppins"/>
                <a:sym typeface="Poppins"/>
              </a:rPr>
              <a:t>Зелене</a:t>
            </a:r>
            <a:r>
              <a:rPr lang="en-US" sz="4800" b="1" i="0" u="none" strike="noStrike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Poppins"/>
                <a:cs typeface="Poppins"/>
                <a:sym typeface="Poppins"/>
              </a:rPr>
              <a:t> </a:t>
            </a:r>
            <a:r>
              <a:rPr lang="en-US" sz="48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Poppins"/>
                <a:cs typeface="Poppins"/>
                <a:sym typeface="Poppins"/>
              </a:rPr>
              <a:t>Майбутнє</a:t>
            </a:r>
            <a:r>
              <a:rPr lang="en-US" sz="4800" b="1" i="0" u="none" strike="noStrike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Poppins"/>
                <a:cs typeface="Poppins"/>
                <a:sym typeface="Poppins"/>
              </a:rPr>
              <a:t> </a:t>
            </a:r>
            <a:r>
              <a:rPr lang="en-US" sz="48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Poppins"/>
                <a:cs typeface="Poppins"/>
                <a:sym typeface="Poppins"/>
              </a:rPr>
              <a:t>Разом</a:t>
            </a:r>
            <a:endParaRPr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+mj-lt"/>
            </a:endParaRPr>
          </a:p>
        </p:txBody>
      </p:sp>
      <p:sp>
        <p:nvSpPr>
          <p:cNvPr id="252" name="Google Shape;252;p23"/>
          <p:cNvSpPr txBox="1"/>
          <p:nvPr/>
        </p:nvSpPr>
        <p:spPr>
          <a:xfrm>
            <a:off x="2285925" y="3729576"/>
            <a:ext cx="7620000" cy="10341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5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Ми</a:t>
            </a:r>
            <a:r>
              <a:rPr lang="en-US" sz="2100" b="1" i="0" u="none" strike="noStrike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 </a:t>
            </a:r>
            <a:r>
              <a:rPr lang="en-US" sz="21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шукаємо</a:t>
            </a:r>
            <a:r>
              <a:rPr lang="en-US" sz="2100" b="1" i="0" u="none" strike="noStrike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 </a:t>
            </a:r>
            <a:r>
              <a:rPr lang="en-US" sz="21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стратегічних</a:t>
            </a:r>
            <a:r>
              <a:rPr lang="en-US" sz="2100" b="1" i="0" u="none" strike="noStrike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 </a:t>
            </a:r>
            <a:r>
              <a:rPr lang="en-US" sz="21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партнерів</a:t>
            </a:r>
            <a:r>
              <a:rPr lang="en-US" sz="2100" b="1" i="0" u="none" strike="noStrike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 </a:t>
            </a:r>
            <a:r>
              <a:rPr lang="en-US" sz="21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для</a:t>
            </a:r>
            <a:r>
              <a:rPr lang="en-US" sz="2100" b="1" i="0" u="none" strike="noStrike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 </a:t>
            </a:r>
            <a:r>
              <a:rPr lang="en-US" sz="21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реалізації</a:t>
            </a:r>
            <a:r>
              <a:rPr lang="en-US" sz="2100" b="1" i="0" u="none" strike="noStrike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 </a:t>
            </a:r>
            <a:r>
              <a:rPr lang="en-US" sz="21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проекту</a:t>
            </a:r>
            <a:r>
              <a:rPr lang="en-US" sz="2100" b="1" i="0" u="none" strike="noStrike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 </a:t>
            </a:r>
            <a:r>
              <a:rPr lang="en-US" sz="21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декарбонізації</a:t>
            </a:r>
            <a:r>
              <a:rPr lang="en-US" sz="2100" b="1" i="0" u="none" strike="noStrike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 </a:t>
            </a:r>
            <a:r>
              <a:rPr lang="en-US" sz="2100" b="1" i="0" u="none" strike="noStrike" dirty="0" err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Київщини</a:t>
            </a:r>
            <a:r>
              <a:rPr lang="en-US" sz="2100" b="1" i="0" u="none" strike="noStrike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Impact" panose="020B0806030902050204" pitchFamily="34" charset="0"/>
                <a:ea typeface="Lato"/>
                <a:cs typeface="Lato"/>
                <a:sym typeface="Lato"/>
              </a:rPr>
              <a:t>.</a:t>
            </a:r>
            <a:endParaRPr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oogle Shape;257;p2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10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2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6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24"/>
          <p:cNvSpPr txBox="1"/>
          <p:nvPr/>
        </p:nvSpPr>
        <p:spPr>
          <a:xfrm>
            <a:off x="495300" y="821233"/>
            <a:ext cx="11201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i="0" u="none" strike="noStrike" cap="none">
                <a:solidFill>
                  <a:srgbClr val="0F172A"/>
                </a:solidFill>
                <a:latin typeface="Poppins"/>
                <a:ea typeface="Poppins"/>
                <a:cs typeface="Poppins"/>
                <a:sym typeface="Poppins"/>
              </a:rPr>
              <a:t>Запитання?</a:t>
            </a:r>
            <a:endParaRPr/>
          </a:p>
        </p:txBody>
      </p:sp>
      <p:sp>
        <p:nvSpPr>
          <p:cNvPr id="260" name="Google Shape;260;p24"/>
          <p:cNvSpPr txBox="1"/>
          <p:nvPr/>
        </p:nvSpPr>
        <p:spPr>
          <a:xfrm>
            <a:off x="762000" y="2383333"/>
            <a:ext cx="10668000" cy="365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Контакти для зв'язку та детальної документації</a:t>
            </a:r>
            <a:endParaRPr/>
          </a:p>
        </p:txBody>
      </p:sp>
      <p:sp>
        <p:nvSpPr>
          <p:cNvPr id="261" name="Google Shape;261;p24"/>
          <p:cNvSpPr txBox="1"/>
          <p:nvPr/>
        </p:nvSpPr>
        <p:spPr>
          <a:xfrm>
            <a:off x="762000" y="5640585"/>
            <a:ext cx="10668000" cy="243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© 2026 Green Deal Kyiv Project. Когенерація | Декарбонізація | Інновації</a:t>
            </a:r>
            <a:endParaRPr/>
          </a:p>
        </p:txBody>
      </p:sp>
      <p:sp>
        <p:nvSpPr>
          <p:cNvPr id="262" name="Google Shape;262;p24"/>
          <p:cNvSpPr txBox="1"/>
          <p:nvPr/>
        </p:nvSpPr>
        <p:spPr>
          <a:xfrm>
            <a:off x="3502669" y="3549104"/>
            <a:ext cx="1181100" cy="365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>
                <a:solidFill>
                  <a:srgbClr val="1E293B"/>
                </a:solidFill>
                <a:latin typeface="Lato"/>
                <a:ea typeface="Lato"/>
                <a:cs typeface="Lato"/>
                <a:sym typeface="Lato"/>
              </a:rPr>
              <a:t>Веб-сайт</a:t>
            </a:r>
            <a:endParaRPr/>
          </a:p>
        </p:txBody>
      </p:sp>
      <p:sp>
        <p:nvSpPr>
          <p:cNvPr id="263" name="Google Shape;263;p24"/>
          <p:cNvSpPr txBox="1"/>
          <p:nvPr/>
        </p:nvSpPr>
        <p:spPr>
          <a:xfrm>
            <a:off x="3336324" y="4143375"/>
            <a:ext cx="1550773" cy="406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 dirty="0">
                <a:solidFill>
                  <a:srgbClr val="10B981"/>
                </a:solidFill>
                <a:latin typeface="Lato"/>
                <a:ea typeface="Lato"/>
                <a:cs typeface="Lato"/>
                <a:sym typeface="Lato"/>
              </a:rPr>
              <a:t>izodrom.com</a:t>
            </a:r>
            <a:endParaRPr dirty="0"/>
          </a:p>
        </p:txBody>
      </p:sp>
      <p:sp>
        <p:nvSpPr>
          <p:cNvPr id="264" name="Google Shape;264;p24"/>
          <p:cNvSpPr txBox="1"/>
          <p:nvPr/>
        </p:nvSpPr>
        <p:spPr>
          <a:xfrm>
            <a:off x="6217294" y="3549104"/>
            <a:ext cx="2471886" cy="365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5994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i="0" u="none" strike="noStrike" cap="none" dirty="0" err="1">
                <a:solidFill>
                  <a:srgbClr val="1E293B"/>
                </a:solidFill>
                <a:latin typeface="Lato"/>
                <a:ea typeface="Lato"/>
                <a:cs typeface="Lato"/>
                <a:sym typeface="Lato"/>
              </a:rPr>
              <a:t>Локація</a:t>
            </a:r>
            <a:endParaRPr dirty="0"/>
          </a:p>
        </p:txBody>
      </p:sp>
      <p:sp>
        <p:nvSpPr>
          <p:cNvPr id="265" name="Google Shape;265;p24"/>
          <p:cNvSpPr txBox="1"/>
          <p:nvPr/>
        </p:nvSpPr>
        <p:spPr>
          <a:xfrm>
            <a:off x="6270634" y="3975795"/>
            <a:ext cx="2471886" cy="335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Київська</a:t>
            </a:r>
            <a:r>
              <a:rPr lang="en-US" sz="165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US" sz="165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область</a:t>
            </a:r>
            <a:r>
              <a:rPr lang="en-US" sz="1650" b="0" i="0" u="none" strike="noStrike" cap="none" dirty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, </a:t>
            </a:r>
            <a:r>
              <a:rPr lang="en-US" sz="1650" b="0" i="0" u="none" strike="noStrike" cap="none" dirty="0" err="1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Україна</a:t>
            </a:r>
            <a:endParaRPr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DE8CFD7-61EE-EB58-CB48-516F1EFD6E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8785" y="3067869"/>
            <a:ext cx="485849" cy="48205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460</Words>
  <Application>Microsoft Office PowerPoint</Application>
  <PresentationFormat>Широкоэкранный</PresentationFormat>
  <Paragraphs>86</Paragraphs>
  <Slides>12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Calibri</vt:lpstr>
      <vt:lpstr>Arial</vt:lpstr>
      <vt:lpstr>Lato</vt:lpstr>
      <vt:lpstr>Poppins</vt:lpstr>
      <vt:lpstr>Impact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CARBON</dc:creator>
  <cp:lastModifiedBy>Олексій Карбишев</cp:lastModifiedBy>
  <cp:revision>4</cp:revision>
  <dcterms:modified xsi:type="dcterms:W3CDTF">2026-05-20T13:33:05Z</dcterms:modified>
</cp:coreProperties>
</file>